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27"/>
  </p:notesMasterIdLst>
  <p:handoutMasterIdLst>
    <p:handoutMasterId r:id="rId28"/>
  </p:handoutMasterIdLst>
  <p:sldIdLst>
    <p:sldId id="335" r:id="rId2"/>
    <p:sldId id="348" r:id="rId3"/>
    <p:sldId id="343" r:id="rId4"/>
    <p:sldId id="346" r:id="rId5"/>
    <p:sldId id="345" r:id="rId6"/>
    <p:sldId id="349" r:id="rId7"/>
    <p:sldId id="353" r:id="rId8"/>
    <p:sldId id="359" r:id="rId9"/>
    <p:sldId id="360" r:id="rId10"/>
    <p:sldId id="354" r:id="rId11"/>
    <p:sldId id="358" r:id="rId12"/>
    <p:sldId id="361" r:id="rId13"/>
    <p:sldId id="363" r:id="rId14"/>
    <p:sldId id="362" r:id="rId15"/>
    <p:sldId id="357" r:id="rId16"/>
    <p:sldId id="366" r:id="rId17"/>
    <p:sldId id="365" r:id="rId18"/>
    <p:sldId id="368" r:id="rId19"/>
    <p:sldId id="369" r:id="rId20"/>
    <p:sldId id="370" r:id="rId21"/>
    <p:sldId id="352" r:id="rId22"/>
    <p:sldId id="351" r:id="rId23"/>
    <p:sldId id="356" r:id="rId24"/>
    <p:sldId id="367" r:id="rId25"/>
    <p:sldId id="355" r:id="rId26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2" autoAdjust="0"/>
    <p:restoredTop sz="96395" autoAdjust="0"/>
  </p:normalViewPr>
  <p:slideViewPr>
    <p:cSldViewPr showGuides="1">
      <p:cViewPr varScale="1">
        <p:scale>
          <a:sx n="86" d="100"/>
          <a:sy n="86" d="100"/>
        </p:scale>
        <p:origin x="1084" y="5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-110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E47F5-1A49-4A14-98CE-3B9770B013C2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6F326-9E14-4C6E-86CF-56E8F5D1F6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211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15/07/2023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15/07/2023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Intitulé du service / laboratoire</a:t>
            </a:r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15/07/2023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Intitulé du service / laboratoire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15/07/2023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Intitulé du service / laboratoire</a:t>
            </a:r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15/07/2023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Intitulé du service / laboratoire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15/07/2023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Intitulé du service / laboratoire</a:t>
            </a:r>
            <a:endParaRPr lang="fr-FR" dirty="0"/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15/07/2023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355976" y="195486"/>
            <a:ext cx="4392737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Intitulé du service / laboratoire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6" y="104065"/>
            <a:ext cx="1589374" cy="14400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055" y="352773"/>
            <a:ext cx="1668412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15/07/2023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4"/>
          <p:cNvSpPr txBox="1">
            <a:spLocks/>
          </p:cNvSpPr>
          <p:nvPr userDrawn="1"/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Intitulé du service / laboratoire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pPr/>
              <a:t>15/07/2023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611560" y="4345896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 smtClean="0"/>
              <a:t>Intitulé du service / laboratoire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6" y="104065"/>
            <a:ext cx="2980076" cy="2700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791370"/>
            <a:ext cx="2939580" cy="1332000"/>
          </a:xfrm>
          <a:prstGeom prst="rect">
            <a:avLst/>
          </a:prstGeom>
        </p:spPr>
      </p:pic>
      <p:sp>
        <p:nvSpPr>
          <p:cNvPr id="3" name="ZoneTexte 2"/>
          <p:cNvSpPr txBox="1"/>
          <p:nvPr userDrawn="1"/>
        </p:nvSpPr>
        <p:spPr>
          <a:xfrm>
            <a:off x="539552" y="2774292"/>
            <a:ext cx="77768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TITRE</a:t>
            </a:r>
            <a:r>
              <a:rPr lang="fr-FR" sz="2400" b="1" baseline="0" dirty="0" smtClean="0"/>
              <a:t> DE LA PRESENTATION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Intitulé du service / laboratoire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15/07/2023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CF162A95-DBF3-EB4D-94A9-B525B12195C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720000" cy="540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rcid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estion-recherche@upf.p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anr.fr/fr/detail/call/aapg-appel-a-projets-generique-2024/" TargetMode="External"/><Relationship Id="rId2" Type="http://schemas.openxmlformats.org/officeDocument/2006/relationships/hyperlink" Target="https://anr.fr/fr/plan-daction-2024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anr.fr/fr/rf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23850" y="2139702"/>
            <a:ext cx="8424000" cy="2016224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ANR</a:t>
            </a:r>
          </a:p>
          <a:p>
            <a:pPr algn="ctr"/>
            <a:r>
              <a:rPr lang="fr-FR" sz="2400" b="0" i="1" dirty="0" smtClean="0">
                <a:latin typeface="Roboto" panose="02000000000000000000" pitchFamily="2" charset="0"/>
                <a:ea typeface="Roboto" panose="02000000000000000000" pitchFamily="2" charset="0"/>
              </a:rPr>
              <a:t>Plan d’action 2024 </a:t>
            </a:r>
            <a:endParaRPr lang="fr-FR" sz="2400" b="0" i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fr-FR" sz="2400" b="0" i="1" dirty="0" smtClean="0">
                <a:latin typeface="Roboto" panose="02000000000000000000" pitchFamily="2" charset="0"/>
                <a:ea typeface="Roboto" panose="02000000000000000000" pitchFamily="2" charset="0"/>
              </a:rPr>
              <a:t>Appel à Projets Générique 2024 (AAPG 2024)</a:t>
            </a:r>
          </a:p>
          <a:p>
            <a:pPr algn="ctr"/>
            <a:r>
              <a:rPr lang="fr-FR" sz="2400" b="0" i="1" dirty="0">
                <a:latin typeface="Roboto" panose="02000000000000000000" pitchFamily="2" charset="0"/>
                <a:ea typeface="Roboto" panose="02000000000000000000" pitchFamily="2" charset="0"/>
              </a:rPr>
              <a:t>Espace Européen de la </a:t>
            </a:r>
            <a:r>
              <a:rPr lang="fr-FR" sz="2400" b="0" i="1" dirty="0" smtClean="0">
                <a:latin typeface="Roboto" panose="02000000000000000000" pitchFamily="2" charset="0"/>
                <a:ea typeface="Roboto" panose="02000000000000000000" pitchFamily="2" charset="0"/>
              </a:rPr>
              <a:t>recherche (EER)</a:t>
            </a:r>
            <a:endParaRPr lang="fr-FR" sz="2400" b="0" i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597CDB5-73DC-8641-8CC1-FAD9379FD627}" type="datetime1">
              <a:rPr lang="fr-FR" cap="all" smtClean="0"/>
              <a:pPr/>
              <a:t>15/07/2023</a:t>
            </a:fld>
            <a:endParaRPr lang="fr-FR" cap="all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94625" y="4783138"/>
            <a:ext cx="1349375" cy="36036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6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latin typeface="Roboto" panose="02000000000000000000" pitchFamily="2" charset="0"/>
                <a:ea typeface="Roboto" panose="02000000000000000000" pitchFamily="2" charset="0"/>
              </a:rPr>
              <a:t>AAPG 2024 - Etape 1 (pré-proposition</a:t>
            </a:r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): calendrier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8280598" cy="3412854"/>
          </a:xfrm>
          <a:ln>
            <a:noFill/>
          </a:ln>
        </p:spPr>
        <p:txBody>
          <a:bodyPr/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12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juillet 2023 : Publication du Plan d’action 2024 et de l’AAPG 2024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Début septembre 2023 : Publication du Guide de l’AAPG 2024, de la trame de rédaction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et du modèle d’attestation PRME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Mi-septembre 2023 : Ouverture du site de dépôt Etape I pour les projets JCJC, PRME, PRC, PRCE et enregistrement des projets PRCI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19 octobre </a:t>
            </a:r>
            <a:r>
              <a:rPr lang="fr-FR" b="1" dirty="0" smtClean="0">
                <a:latin typeface="Roboto" panose="02000000000000000000" pitchFamily="2" charset="0"/>
                <a:ea typeface="Roboto" panose="02000000000000000000" pitchFamily="2" charset="0"/>
              </a:rPr>
              <a:t>2023, 17h (heure de Paris)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: Clôture du site de dépôt et d’enregistrement Etape I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Mi-février 2024 : Notification des résultats de la première étape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 aux coordinateurs et coordinatrices d’un projet éligible</a:t>
            </a:r>
          </a:p>
          <a:p>
            <a:endParaRPr lang="fr-FR" sz="1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fr-FR" sz="18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38" b="13615"/>
          <a:stretch/>
        </p:blipFill>
        <p:spPr>
          <a:xfrm>
            <a:off x="1187624" y="3429657"/>
            <a:ext cx="7105079" cy="129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0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2024 - Etape 1 (pré-proposition): format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8568630" cy="3412854"/>
          </a:xfrm>
          <a:ln>
            <a:noFill/>
          </a:ln>
        </p:spPr>
        <p:txBody>
          <a:bodyPr/>
          <a:lstStyle/>
          <a:p>
            <a:pPr marL="434975" indent="-342900">
              <a:spcAft>
                <a:spcPts val="0"/>
              </a:spcAft>
              <a:buFont typeface="+mj-lt"/>
              <a:buAutoNum type="arabicPeriod"/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34975" indent="-342900">
              <a:spcAft>
                <a:spcPts val="0"/>
              </a:spcAft>
              <a:buFont typeface="+mj-lt"/>
              <a:buAutoNum type="arabicPeriod"/>
            </a:pP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Le </a:t>
            </a:r>
            <a:r>
              <a:rPr lang="fr-FR" sz="1600" b="1" u="sng" dirty="0">
                <a:latin typeface="Roboto" panose="02000000000000000000" pitchFamily="2" charset="0"/>
                <a:ea typeface="Roboto" panose="02000000000000000000" pitchFamily="2" charset="0"/>
              </a:rPr>
              <a:t>projet scientifique ne doit pas excéder 4 </a:t>
            </a:r>
            <a:r>
              <a:rPr lang="fr-FR" sz="1600" b="1" u="sng" dirty="0" smtClean="0">
                <a:latin typeface="Roboto" panose="02000000000000000000" pitchFamily="2" charset="0"/>
                <a:ea typeface="Roboto" panose="02000000000000000000" pitchFamily="2" charset="0"/>
              </a:rPr>
              <a:t>pages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 (y 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compris la bibliographie, les schémas et 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références) et doit être </a:t>
            </a: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rédigé en anglais</a:t>
            </a:r>
          </a:p>
          <a:p>
            <a:pPr marL="434975" indent="-342900">
              <a:spcAft>
                <a:spcPts val="0"/>
              </a:spcAft>
              <a:buFont typeface="+mj-lt"/>
              <a:buAutoNum type="arabicPeriod"/>
            </a:pP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Partie financière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34975" indent="-342900">
              <a:spcAft>
                <a:spcPts val="0"/>
              </a:spcAft>
              <a:buFont typeface="+mj-lt"/>
              <a:buAutoNum type="arabicPeriod"/>
            </a:pP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Partie administrative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fr-FR" sz="18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 =&gt; Le guide de l’</a:t>
            </a:r>
            <a:r>
              <a:rPr lang="fr-FR" sz="1600" b="1" i="1" dirty="0" err="1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AàP</a:t>
            </a: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2024 ainsi que la trame de rédaction seront publiés début septembre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4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2024 - Etape 1 (pré-proposition): critères d’évaluation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8568630" cy="3412854"/>
          </a:xfrm>
          <a:ln>
            <a:noFill/>
          </a:ln>
        </p:spPr>
        <p:txBody>
          <a:bodyPr/>
          <a:lstStyle/>
          <a:p>
            <a:pPr marL="434975" indent="-342900">
              <a:spcAft>
                <a:spcPts val="0"/>
              </a:spcAft>
              <a:buFont typeface="+mj-lt"/>
              <a:buAutoNum type="arabicPeriod"/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600" u="sng" dirty="0">
                <a:latin typeface="Roboto" panose="02000000000000000000" pitchFamily="2" charset="0"/>
                <a:ea typeface="Roboto" panose="02000000000000000000" pitchFamily="2" charset="0"/>
              </a:rPr>
              <a:t>En phase 1, 2 critères principaux guident </a:t>
            </a:r>
            <a:r>
              <a:rPr lang="fr-FR" sz="1600" u="sng" dirty="0" smtClean="0">
                <a:latin typeface="Roboto" panose="02000000000000000000" pitchFamily="2" charset="0"/>
                <a:ea typeface="Roboto" panose="02000000000000000000" pitchFamily="2" charset="0"/>
              </a:rPr>
              <a:t>l’évaluation</a:t>
            </a:r>
            <a:endParaRPr lang="fr-FR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60000" lvl="2" indent="0">
              <a:spcAft>
                <a:spcPts val="0"/>
              </a:spcAft>
              <a:buNone/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la </a:t>
            </a:r>
            <a:r>
              <a:rPr lang="fr-FR" sz="1400" b="1" dirty="0">
                <a:latin typeface="Roboto" panose="02000000000000000000" pitchFamily="2" charset="0"/>
                <a:ea typeface="Roboto" panose="02000000000000000000" pitchFamily="2" charset="0"/>
              </a:rPr>
              <a:t>qualité et l’ambition scientifique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du projet (critère discriminant) et </a:t>
            </a:r>
            <a:r>
              <a:rPr lang="fr-FR" sz="1400" b="1" dirty="0">
                <a:latin typeface="Roboto" panose="02000000000000000000" pitchFamily="2" charset="0"/>
                <a:ea typeface="Roboto" panose="02000000000000000000" pitchFamily="2" charset="0"/>
              </a:rPr>
              <a:t>l’organisation et la réalisation du projet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, incluant chacun plusieurs sous-critères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>
              <a:spcAft>
                <a:spcPts val="0"/>
              </a:spcAft>
            </a:pPr>
            <a:endParaRPr lang="fr-FR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➢ 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Qualité et ambition scientifique </a:t>
            </a:r>
          </a:p>
          <a:p>
            <a:pPr marL="522900" lvl="1">
              <a:spcBef>
                <a:spcPts val="0"/>
              </a:spcBef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Clarté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des objectifs et des hypothèses de recherche </a:t>
            </a:r>
          </a:p>
          <a:p>
            <a:pPr marL="522900" lvl="1">
              <a:spcBef>
                <a:spcPts val="0"/>
              </a:spcBef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Ambition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scientifique du projet et positionnement par rapport à l’état de l’art </a:t>
            </a:r>
          </a:p>
          <a:p>
            <a:pPr marL="522900" lvl="1">
              <a:spcBef>
                <a:spcPts val="0"/>
              </a:spcBef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Adéquation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et pertinence des méthodes mises en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œuvre </a:t>
            </a:r>
            <a:endParaRPr lang="fr-FR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522900" lvl="1">
              <a:spcBef>
                <a:spcPts val="0"/>
              </a:spcBef>
              <a:spcAft>
                <a:spcPts val="1200"/>
              </a:spcAft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Adéquation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du projet à l’axe scientifique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choisi</a:t>
            </a:r>
            <a:endParaRPr lang="fr-FR" sz="1400" b="1" i="1" dirty="0" smtClean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=&gt; Lors </a:t>
            </a: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 l’évaluation en phase 1, ce critère est discriminant (nécessité d’obtenir une notation A pour accéder à l’étape 2). </a:t>
            </a:r>
          </a:p>
          <a:p>
            <a:pPr lvl="1" indent="0">
              <a:spcBef>
                <a:spcPts val="0"/>
              </a:spcBef>
              <a:buNone/>
            </a:pPr>
            <a:endParaRPr lang="fr-FR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2024 - Etape 1 (pré-proposition): critères d’évaluation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8820150" cy="3412854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</a:pPr>
            <a:endParaRPr lang="fr-FR" sz="1600" b="1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➢ 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Organisation et réalisation du projet 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Compétence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, expertise et implication du coordinateur ou de la coordinatrice scientifique 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Pour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les PRC/PRCE : </a:t>
            </a:r>
            <a:endParaRPr lang="fr-FR" sz="14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600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- Qualité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du consortium </a:t>
            </a:r>
          </a:p>
          <a:p>
            <a:pPr marL="3600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	- Complémentarité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des contributions 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Pour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les PRME : </a:t>
            </a:r>
            <a:endParaRPr lang="fr-FR" sz="14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600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- Qualité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et expertise de l’équipe </a:t>
            </a:r>
            <a:endParaRPr lang="fr-FR" sz="14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  Pour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les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JCJC :</a:t>
            </a:r>
          </a:p>
          <a:p>
            <a:pPr marL="5400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	- Apport du projet à la prise de responsabilité du coordinateur ou de la coordinatrice et au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  		développement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de son équipe </a:t>
            </a:r>
            <a:endParaRPr lang="fr-FR" sz="13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60000" lvl="2" indent="0">
              <a:buNone/>
            </a:pPr>
            <a:endParaRPr lang="fr-FR" sz="14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fr-FR" dirty="0"/>
          </a:p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8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2024 - Etape 1 (pré-proposition): critères d’évaluation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8568630" cy="3412854"/>
          </a:xfrm>
          <a:ln>
            <a:noFill/>
          </a:ln>
        </p:spPr>
        <p:txBody>
          <a:bodyPr/>
          <a:lstStyle/>
          <a:p>
            <a:pPr marL="434975" indent="-342900">
              <a:spcAft>
                <a:spcPts val="0"/>
              </a:spcAft>
              <a:buFont typeface="+mj-lt"/>
              <a:buAutoNum type="arabicPeriod"/>
            </a:pPr>
            <a:endParaRPr lang="fr-FR" sz="1600" i="1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Ces </a:t>
            </a: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critères </a:t>
            </a: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 sous critères doivent </a:t>
            </a: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donc guider la rédaction de la pré-proposition (4 pages) en étape </a:t>
            </a: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</a:t>
            </a:r>
            <a:endParaRPr lang="fr-FR" sz="1600" b="1" i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 guide de l’</a:t>
            </a:r>
            <a:r>
              <a:rPr lang="fr-FR" sz="1600" b="1" i="1" dirty="0" err="1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AàP</a:t>
            </a: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2024 ainsi que la trame de rédaction seront publiés début septembre. </a:t>
            </a:r>
          </a:p>
          <a:p>
            <a:pPr marL="377825" indent="-285750"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 détail des attendus de chaque critère ou sous-critères </a:t>
            </a: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sera </a:t>
            </a: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explicité dans le Guide de l’AAPG 2024</a:t>
            </a:r>
            <a:endParaRPr lang="fr-FR" sz="1600" b="1" i="1" dirty="0" smtClean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0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latin typeface="Roboto" panose="02000000000000000000" pitchFamily="2" charset="0"/>
                <a:ea typeface="Roboto" panose="02000000000000000000" pitchFamily="2" charset="0"/>
              </a:rPr>
              <a:t>AAPG 2024 - Etape </a:t>
            </a:r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2 (proposition détaillée): </a:t>
            </a:r>
            <a:r>
              <a:rPr lang="fr-FR" sz="2400" dirty="0">
                <a:latin typeface="Roboto" panose="02000000000000000000" pitchFamily="2" charset="0"/>
                <a:ea typeface="Roboto" panose="02000000000000000000" pitchFamily="2" charset="0"/>
              </a:rPr>
              <a:t>calendrier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8280598" cy="3412854"/>
          </a:xfrm>
          <a:ln>
            <a:noFill/>
          </a:ln>
        </p:spPr>
        <p:txBody>
          <a:bodyPr/>
          <a:lstStyle/>
          <a:p>
            <a:pPr marL="3778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b="1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b="1" dirty="0" smtClean="0">
                <a:latin typeface="Roboto" panose="02000000000000000000" pitchFamily="2" charset="0"/>
                <a:ea typeface="Roboto" panose="02000000000000000000" pitchFamily="2" charset="0"/>
              </a:rPr>
              <a:t>Fin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février 2024 : Ouverture du site de dépôt Etape 2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pour les projets JCJC, PRME, PRC, PRCE et PRCI</a:t>
            </a:r>
          </a:p>
          <a:p>
            <a:pPr marL="3778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Fin mars 2024, 17h (heure de Paris) : Clôture du site de dépôt Etape 2</a:t>
            </a:r>
          </a:p>
          <a:p>
            <a:pPr marL="3778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Fin mai 2024 : ouverture du droit de réponse aux expertises sur IRIS</a:t>
            </a:r>
          </a:p>
          <a:p>
            <a:pPr marL="3778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Juillet 2024 : Notification des premiers résultats des projets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JCJC, PRME, PRC et PRCE.</a:t>
            </a:r>
          </a:p>
          <a:p>
            <a:pPr marL="3778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A partir de septembre 2024 : Contractualisation des projets sélectionnés</a:t>
            </a:r>
          </a:p>
          <a:p>
            <a:pPr marL="3778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A partir de septembre 2024 : publication des résultats PRCI selon le calendrier des négociations avec les différentes agences étrangères</a:t>
            </a:r>
          </a:p>
          <a:p>
            <a:endParaRPr lang="fr-FR" sz="18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2024 - Etape 2 (proposition détaillée): Format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8568630" cy="3412854"/>
          </a:xfrm>
          <a:ln>
            <a:noFill/>
          </a:ln>
        </p:spPr>
        <p:txBody>
          <a:bodyPr/>
          <a:lstStyle/>
          <a:p>
            <a:pPr marL="434975" indent="-342900">
              <a:spcAft>
                <a:spcPts val="0"/>
              </a:spcAft>
              <a:buFont typeface="+mj-lt"/>
              <a:buAutoNum type="arabicPeriod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34975" indent="-342900">
              <a:spcAft>
                <a:spcPts val="0"/>
              </a:spcAft>
              <a:buFont typeface="+mj-lt"/>
              <a:buAutoNum type="arabicPeriod"/>
            </a:pP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Le </a:t>
            </a:r>
            <a:r>
              <a:rPr lang="fr-FR" b="1" u="sng" dirty="0">
                <a:latin typeface="Roboto" panose="02000000000000000000" pitchFamily="2" charset="0"/>
                <a:ea typeface="Roboto" panose="02000000000000000000" pitchFamily="2" charset="0"/>
              </a:rPr>
              <a:t>projet scientifique ne doit pas excéder </a:t>
            </a:r>
            <a:r>
              <a:rPr lang="fr-FR" b="1" u="sng" dirty="0" smtClean="0">
                <a:latin typeface="Roboto" panose="02000000000000000000" pitchFamily="2" charset="0"/>
                <a:ea typeface="Roboto" panose="02000000000000000000" pitchFamily="2" charset="0"/>
              </a:rPr>
              <a:t>20 </a:t>
            </a:r>
            <a:r>
              <a:rPr lang="fr-FR" b="1" u="sng" dirty="0">
                <a:latin typeface="Roboto" panose="02000000000000000000" pitchFamily="2" charset="0"/>
                <a:ea typeface="Roboto" panose="02000000000000000000" pitchFamily="2" charset="0"/>
              </a:rPr>
              <a:t>pages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 (y compris la bibliographie, les schémas et références) et doit être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rédigé en anglais</a:t>
            </a:r>
          </a:p>
          <a:p>
            <a:pPr marL="434975" indent="-342900">
              <a:spcAft>
                <a:spcPts val="0"/>
              </a:spcAft>
              <a:buFont typeface="+mj-lt"/>
              <a:buAutoNum type="arabicPeriod"/>
            </a:pP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Partie financière</a:t>
            </a:r>
          </a:p>
          <a:p>
            <a:pPr marL="434975" indent="-342900">
              <a:spcAft>
                <a:spcPts val="0"/>
              </a:spcAft>
              <a:buFont typeface="+mj-lt"/>
              <a:buAutoNum type="arabicPeriod"/>
            </a:pP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Partie administrative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 =&gt; Le guide de l’</a:t>
            </a:r>
            <a:r>
              <a:rPr lang="fr-FR" sz="1600" b="1" i="1" dirty="0" err="1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AàP</a:t>
            </a: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2024 ainsi que la trame de rédaction seront publiés début septembre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2024 - Etape 2 (proposition détaillée): critères d’évaluation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8568630" cy="3412854"/>
          </a:xfrm>
          <a:ln>
            <a:noFill/>
          </a:ln>
        </p:spPr>
        <p:txBody>
          <a:bodyPr/>
          <a:lstStyle/>
          <a:p>
            <a:pPr>
              <a:spcAft>
                <a:spcPts val="0"/>
              </a:spcAft>
            </a:pPr>
            <a:endParaRPr lang="fr-FR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600" u="sng" dirty="0" smtClean="0">
                <a:latin typeface="Roboto" panose="02000000000000000000" pitchFamily="2" charset="0"/>
                <a:ea typeface="Roboto" panose="02000000000000000000" pitchFamily="2" charset="0"/>
              </a:rPr>
              <a:t>En </a:t>
            </a:r>
            <a:r>
              <a:rPr lang="fr-FR" sz="1600" u="sng" dirty="0">
                <a:latin typeface="Roboto" panose="02000000000000000000" pitchFamily="2" charset="0"/>
                <a:ea typeface="Roboto" panose="02000000000000000000" pitchFamily="2" charset="0"/>
              </a:rPr>
              <a:t>phase 2, 3 critères principaux guident </a:t>
            </a:r>
            <a:r>
              <a:rPr lang="fr-FR" sz="1600" u="sng" dirty="0" smtClean="0">
                <a:latin typeface="Roboto" panose="02000000000000000000" pitchFamily="2" charset="0"/>
                <a:ea typeface="Roboto" panose="02000000000000000000" pitchFamily="2" charset="0"/>
              </a:rPr>
              <a:t>l’évaluation</a:t>
            </a: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la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qualité et l’ambition scientifique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du projet,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l’organisation et la réalisation du projet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et enfin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l</a:t>
            </a:r>
            <a:r>
              <a:rPr lang="fr-FR" b="1" dirty="0" smtClean="0">
                <a:latin typeface="Roboto" panose="02000000000000000000" pitchFamily="2" charset="0"/>
                <a:ea typeface="Roboto" panose="02000000000000000000" pitchFamily="2" charset="0"/>
              </a:rPr>
              <a:t>’impact et les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retombées du projet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incluant plusieurs sous-critères différenciés selon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l’instrument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de financement choisi</a:t>
            </a:r>
          </a:p>
          <a:p>
            <a:pPr>
              <a:spcAft>
                <a:spcPts val="0"/>
              </a:spcAft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➢ Qualité et ambition scientifique </a:t>
            </a:r>
          </a:p>
          <a:p>
            <a:pPr marL="522900" lvl="1">
              <a:spcBef>
                <a:spcPts val="0"/>
              </a:spcBef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Clarté des objectifs et des hypothèses de recherche </a:t>
            </a:r>
          </a:p>
          <a:p>
            <a:pPr marL="522900" lvl="1">
              <a:spcBef>
                <a:spcPts val="0"/>
              </a:spcBef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Ambition scientifique du projet et positionnement par rapport à l’état de l’art </a:t>
            </a:r>
          </a:p>
          <a:p>
            <a:pPr marL="522900" lvl="1">
              <a:spcBef>
                <a:spcPts val="0"/>
              </a:spcBef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Adéquation et pertinence des méthodes mises en œuvre </a:t>
            </a:r>
          </a:p>
          <a:p>
            <a:pPr marL="522900" lvl="1">
              <a:spcBef>
                <a:spcPts val="0"/>
              </a:spcBef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Adéquation du projet à l’axe scientifique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choisi</a:t>
            </a:r>
          </a:p>
          <a:p>
            <a:pPr marL="522900" lvl="1">
              <a:spcBef>
                <a:spcPts val="0"/>
              </a:spcBef>
              <a:spcAft>
                <a:spcPts val="300"/>
              </a:spcAft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Pour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les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PRCI:</a:t>
            </a:r>
          </a:p>
          <a:p>
            <a:pPr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dirty="0" smtClean="0">
                <a:latin typeface="Roboto" panose="02000000000000000000" pitchFamily="2" charset="0"/>
                <a:ea typeface="Roboto" panose="02000000000000000000" pitchFamily="2" charset="0"/>
              </a:rPr>
              <a:t>	- Adéquation </a:t>
            </a:r>
            <a:r>
              <a:rPr lang="fr-FR" sz="1200" dirty="0">
                <a:latin typeface="Roboto" panose="02000000000000000000" pitchFamily="2" charset="0"/>
                <a:ea typeface="Roboto" panose="02000000000000000000" pitchFamily="2" charset="0"/>
              </a:rPr>
              <a:t>du projet à l’axe scientifique choisi </a:t>
            </a:r>
          </a:p>
          <a:p>
            <a:endParaRPr lang="fr-FR" dirty="0"/>
          </a:p>
          <a:p>
            <a:pPr marL="522900" lvl="1">
              <a:spcBef>
                <a:spcPts val="0"/>
              </a:spcBef>
              <a:spcAft>
                <a:spcPts val="1200"/>
              </a:spcAft>
            </a:pPr>
            <a:endParaRPr lang="fr-FR" sz="1400" b="1" i="1" dirty="0" smtClean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8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2024 - Etape 2 (proposition détaillée): critères d’évaluation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8568630" cy="3412854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</a:pPr>
            <a:endParaRPr lang="fr-FR" sz="16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➢ Organisation et réalisation du projet 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Compétence, expertise et implication du coordinateur ou de la coordinatrice scientifique 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Pour les PRC/PRCE : </a:t>
            </a:r>
          </a:p>
          <a:p>
            <a:pPr marL="3600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	- Qualité du consortium </a:t>
            </a:r>
          </a:p>
          <a:p>
            <a:pPr marL="3600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	- Complémentarité des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contributions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Pour les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PRCI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</a:p>
          <a:p>
            <a:pPr marL="3600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	- Qualité du consortium </a:t>
            </a:r>
          </a:p>
          <a:p>
            <a:pPr marL="3600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	- Complémentarité des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contributions</a:t>
            </a:r>
            <a:r>
              <a:rPr lang="fr-FR" sz="1400" dirty="0"/>
              <a:t> scientifiques de chaque </a:t>
            </a:r>
            <a:r>
              <a:rPr lang="fr-FR" sz="1400" dirty="0" smtClean="0"/>
              <a:t>pays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fr-FR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Pour les PRME : </a:t>
            </a:r>
          </a:p>
          <a:p>
            <a:pPr marL="3600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	- Qualité et expertise de l’équipe </a:t>
            </a:r>
          </a:p>
          <a:p>
            <a:pPr marL="540000" lvl="3" indent="0">
              <a:spcBef>
                <a:spcPts val="0"/>
              </a:spcBef>
              <a:spcAft>
                <a:spcPts val="600"/>
              </a:spcAft>
              <a:buNone/>
            </a:pPr>
            <a:endParaRPr lang="fr-FR" sz="13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fr-FR" dirty="0"/>
          </a:p>
          <a:p>
            <a:pPr marL="522900" lvl="1">
              <a:spcBef>
                <a:spcPts val="0"/>
              </a:spcBef>
              <a:spcAft>
                <a:spcPts val="1200"/>
              </a:spcAft>
            </a:pPr>
            <a:endParaRPr lang="fr-FR" sz="1400" b="1" i="1" dirty="0" smtClean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2024 - Etape 2 (proposition détaillée): critères d’évaluation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858" y="1419622"/>
            <a:ext cx="8568630" cy="3412854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</a:pP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➢ 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Organisation et réalisation du projet 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Pour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les JCJC :</a:t>
            </a:r>
          </a:p>
          <a:p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	- Apport du projet à la prise de responsabilité du coordinateur ou de la coordinatrice et au   		développement de son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équipe</a:t>
            </a:r>
          </a:p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- </a:t>
            </a:r>
            <a:r>
              <a:rPr lang="fr-FR" dirty="0" smtClean="0"/>
              <a:t>Adéquation </a:t>
            </a:r>
            <a:r>
              <a:rPr lang="fr-FR" dirty="0"/>
              <a:t>des moyens mis en </a:t>
            </a:r>
            <a:r>
              <a:rPr lang="fr-FR" dirty="0" smtClean="0"/>
              <a:t>œuvre </a:t>
            </a:r>
            <a:r>
              <a:rPr lang="fr-FR" dirty="0"/>
              <a:t>et demandés aux objectifs du projet </a:t>
            </a:r>
            <a:endParaRPr lang="fr-FR" sz="16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➢ </a:t>
            </a: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Impact 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et retombées du projet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Impact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scientifique et impact potentiel dans les domaines économique, social ou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culturel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Pour les PRC, JCJC, PRME : Stratégie de diffusion et de valorisation des résultats ; promotion de la culture scientifique, technique et </a:t>
            </a:r>
            <a:r>
              <a:rPr lang="fr-FR" sz="1300" dirty="0" smtClean="0">
                <a:latin typeface="Roboto" panose="02000000000000000000" pitchFamily="2" charset="0"/>
                <a:ea typeface="Roboto" panose="02000000000000000000" pitchFamily="2" charset="0"/>
              </a:rPr>
              <a:t>industrielle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Pour les PRCE : Action de transfert de technologie et d’innovation vis-à-vis du monde socio-économique ; promotion de la culture scientifique, technique et </a:t>
            </a:r>
            <a:r>
              <a:rPr lang="fr-FR" sz="1300" dirty="0" smtClean="0">
                <a:latin typeface="Roboto" panose="02000000000000000000" pitchFamily="2" charset="0"/>
                <a:ea typeface="Roboto" panose="02000000000000000000" pitchFamily="2" charset="0"/>
              </a:rPr>
              <a:t>industrielle</a:t>
            </a:r>
          </a:p>
          <a:p>
            <a:pPr marL="81720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Pour les PRCI : Stratégie de diffusion et de valorisation des résultats ; promotion de la culture scientifique, technique et industrielle ; valeur ajoutée de la coopération européenne ou internationale, apport à la communauté scientifique française</a:t>
            </a:r>
            <a:endParaRPr lang="fr-FR" sz="13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fr-FR" dirty="0"/>
          </a:p>
          <a:p>
            <a:pPr marL="522900" lvl="1">
              <a:spcBef>
                <a:spcPts val="0"/>
              </a:spcBef>
              <a:spcAft>
                <a:spcPts val="1200"/>
              </a:spcAft>
            </a:pPr>
            <a:endParaRPr lang="fr-FR" sz="1400" b="1" i="1" dirty="0" smtClean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800" dirty="0" smtClean="0">
                <a:latin typeface="Roboto" panose="02000000000000000000" pitchFamily="2" charset="0"/>
                <a:ea typeface="Roboto" panose="02000000000000000000" pitchFamily="2" charset="0"/>
              </a:rPr>
              <a:t>1. Plan d’action 2024 (PA 2024)</a:t>
            </a:r>
            <a:endParaRPr lang="fr-FR" sz="1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800" dirty="0" smtClean="0">
                <a:latin typeface="Roboto" panose="02000000000000000000" pitchFamily="2" charset="0"/>
                <a:ea typeface="Roboto" panose="02000000000000000000" pitchFamily="2" charset="0"/>
              </a:rPr>
              <a:t>2. Focus sur deux composantes du PA 2024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b="0" dirty="0" smtClean="0">
                <a:latin typeface="Roboto" panose="02000000000000000000" pitchFamily="2" charset="0"/>
                <a:ea typeface="Roboto" panose="02000000000000000000" pitchFamily="2" charset="0"/>
              </a:rPr>
              <a:t>Appel à Projets Générique 2024 (AAPG 2024)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b="0" dirty="0" smtClean="0">
                <a:latin typeface="Roboto" panose="02000000000000000000" pitchFamily="2" charset="0"/>
                <a:ea typeface="Roboto" panose="02000000000000000000" pitchFamily="2" charset="0"/>
              </a:rPr>
              <a:t>Espace Européen de la recherche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800" dirty="0">
                <a:latin typeface="Roboto" panose="02000000000000000000" pitchFamily="2" charset="0"/>
                <a:ea typeface="Roboto" panose="02000000000000000000" pitchFamily="2" charset="0"/>
              </a:rPr>
              <a:t>3. Appui </a:t>
            </a:r>
            <a:r>
              <a:rPr lang="fr-FR" sz="1800" dirty="0" smtClean="0">
                <a:latin typeface="Roboto" panose="02000000000000000000" pitchFamily="2" charset="0"/>
                <a:ea typeface="Roboto" panose="02000000000000000000" pitchFamily="2" charset="0"/>
              </a:rPr>
              <a:t>UPF au montage</a:t>
            </a:r>
            <a:endParaRPr lang="fr-FR" sz="1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15/07/2023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Sommaire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47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2024 - Etape 2 (proposition détaillée): critères d’évaluation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858" y="1419622"/>
            <a:ext cx="8568630" cy="3412854"/>
          </a:xfrm>
          <a:ln>
            <a:noFill/>
          </a:ln>
        </p:spPr>
        <p:txBody>
          <a:bodyPr/>
          <a:lstStyle/>
          <a:p>
            <a:pPr marL="377825" indent="-285750"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Ces critères et sous critères doivent donc guider la rédaction de la pré-proposition </a:t>
            </a: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(20 </a:t>
            </a: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pages) en étape </a:t>
            </a: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</a:t>
            </a:r>
            <a:endParaRPr lang="fr-FR" sz="1600" b="1" i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 guide de l’</a:t>
            </a:r>
            <a:r>
              <a:rPr lang="fr-FR" sz="1600" b="1" i="1" dirty="0" err="1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AàP</a:t>
            </a: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2024 ainsi que la trame de rédaction seront publiés début septembre. </a:t>
            </a:r>
          </a:p>
          <a:p>
            <a:pPr marL="377825" indent="-285750"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 détail des attendus de chaque critère ou sous-critères sera explicité dans le Guide de l’AAPG 2024</a:t>
            </a:r>
          </a:p>
          <a:p>
            <a:pPr marL="522900" lvl="1">
              <a:spcBef>
                <a:spcPts val="0"/>
              </a:spcBef>
              <a:spcAft>
                <a:spcPts val="1200"/>
              </a:spcAft>
            </a:pPr>
            <a:endParaRPr lang="fr-FR" sz="1400" b="1" i="1" dirty="0" smtClean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Dans l’attente de la publication du guide de l’</a:t>
            </a:r>
            <a:r>
              <a:rPr lang="fr-FR" sz="24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AàP</a:t>
            </a:r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 2024</a:t>
            </a:r>
            <a:r>
              <a:rPr lang="fr-FR" sz="2400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7848550" cy="3412854"/>
          </a:xfrm>
        </p:spPr>
        <p:txBody>
          <a:bodyPr/>
          <a:lstStyle/>
          <a:p>
            <a:r>
              <a:rPr lang="fr-FR" sz="1600" u="sng" dirty="0" smtClean="0">
                <a:latin typeface="Roboto" panose="02000000000000000000" pitchFamily="2" charset="0"/>
                <a:ea typeface="Roboto" panose="02000000000000000000" pitchFamily="2" charset="0"/>
              </a:rPr>
              <a:t>Les </a:t>
            </a:r>
            <a:r>
              <a:rPr lang="fr-FR" sz="1600" u="sng" dirty="0" err="1">
                <a:latin typeface="Roboto" panose="02000000000000000000" pitchFamily="2" charset="0"/>
                <a:ea typeface="Roboto" panose="02000000000000000000" pitchFamily="2" charset="0"/>
              </a:rPr>
              <a:t>chercheur.e.s</a:t>
            </a:r>
            <a:r>
              <a:rPr lang="fr-FR" sz="1600" u="sng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600" u="sng" dirty="0" err="1">
                <a:latin typeface="Roboto" panose="02000000000000000000" pitchFamily="2" charset="0"/>
                <a:ea typeface="Roboto" panose="02000000000000000000" pitchFamily="2" charset="0"/>
              </a:rPr>
              <a:t>intéressé.e.s</a:t>
            </a:r>
            <a:r>
              <a:rPr lang="fr-FR" sz="1600" u="sng" dirty="0">
                <a:latin typeface="Roboto" panose="02000000000000000000" pitchFamily="2" charset="0"/>
                <a:ea typeface="Roboto" panose="02000000000000000000" pitchFamily="2" charset="0"/>
              </a:rPr>
              <a:t> peuvent dès </a:t>
            </a:r>
            <a:r>
              <a:rPr lang="fr-FR" sz="1600" u="sng" dirty="0" smtClean="0">
                <a:latin typeface="Roboto" panose="02000000000000000000" pitchFamily="2" charset="0"/>
                <a:ea typeface="Roboto" panose="02000000000000000000" pitchFamily="2" charset="0"/>
              </a:rPr>
              <a:t>maintenant</a:t>
            </a:r>
            <a:endParaRPr lang="fr-FR" sz="1600" u="sng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P</a:t>
            </a:r>
            <a:r>
              <a:rPr lang="fr-FR" b="1" dirty="0" smtClean="0">
                <a:latin typeface="Roboto" panose="02000000000000000000" pitchFamily="2" charset="0"/>
                <a:ea typeface="Roboto" panose="02000000000000000000" pitchFamily="2" charset="0"/>
              </a:rPr>
              <a:t>rendre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connaissance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du descriptif des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axes scientifiques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de l’AAPG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2024 pour effectuer son choix lors du dépôt.</a:t>
            </a:r>
          </a:p>
          <a:p>
            <a:pPr marL="377825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P</a:t>
            </a:r>
            <a:r>
              <a:rPr lang="fr-FR" b="1" dirty="0" smtClean="0">
                <a:latin typeface="Roboto" panose="02000000000000000000" pitchFamily="2" charset="0"/>
                <a:ea typeface="Roboto" panose="02000000000000000000" pitchFamily="2" charset="0"/>
              </a:rPr>
              <a:t>rendre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connaissance du descriptif des instruments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de financement ouverts à l’AAPG 2024 afin de choisir celui correspondant aux objectifs de mon projet et au partenariat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prévu.</a:t>
            </a:r>
          </a:p>
          <a:p>
            <a:pPr marL="377825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dirty="0"/>
              <a:t>Si besoin, </a:t>
            </a:r>
            <a:r>
              <a:rPr lang="fr-FR" dirty="0" smtClean="0"/>
              <a:t>créer un </a:t>
            </a:r>
            <a:r>
              <a:rPr lang="fr-FR" dirty="0"/>
              <a:t>identifiant ORCID </a:t>
            </a:r>
            <a:r>
              <a:rPr lang="fr-FR" dirty="0">
                <a:hlinkClick r:id="rId2"/>
              </a:rPr>
              <a:t>https://orcid.org</a:t>
            </a:r>
            <a:r>
              <a:rPr lang="fr-FR" dirty="0" smtClean="0">
                <a:hlinkClick r:id="rId2"/>
              </a:rPr>
              <a:t>/</a:t>
            </a:r>
            <a:r>
              <a:rPr lang="fr-FR" dirty="0" smtClean="0"/>
              <a:t> 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b="1" dirty="0" smtClean="0">
                <a:latin typeface="Roboto" panose="02000000000000000000" pitchFamily="2" charset="0"/>
                <a:ea typeface="Roboto" panose="02000000000000000000" pitchFamily="2" charset="0"/>
              </a:rPr>
              <a:t>Construire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leur projet </a:t>
            </a:r>
            <a:r>
              <a:rPr lang="fr-FR" b="1" dirty="0" smtClean="0">
                <a:latin typeface="Roboto" panose="02000000000000000000" pitchFamily="2" charset="0"/>
                <a:ea typeface="Roboto" panose="02000000000000000000" pitchFamily="2" charset="0"/>
              </a:rPr>
              <a:t>scientifique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(critère 1 « </a:t>
            </a:r>
            <a:r>
              <a:rPr lang="fr-FR" i="1" dirty="0" smtClean="0">
                <a:latin typeface="Roboto" panose="02000000000000000000" pitchFamily="2" charset="0"/>
                <a:ea typeface="Roboto" panose="02000000000000000000" pitchFamily="2" charset="0"/>
              </a:rPr>
              <a:t>qualité et ambition scientifique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 » discriminant en phase 1).</a:t>
            </a:r>
          </a:p>
          <a:p>
            <a:pPr marL="377825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b="1" u="sng" dirty="0"/>
              <a:t>Se rapprocher du SRPI pour anticiper le calcul du montant d’aide demandé à l’ANR</a:t>
            </a:r>
            <a:r>
              <a:rPr lang="fr-FR" b="1" dirty="0"/>
              <a:t>, </a:t>
            </a:r>
            <a:r>
              <a:rPr lang="fr-FR" dirty="0"/>
              <a:t>requis pour le dépôt / l’enregistrement de mon projet en étape </a:t>
            </a:r>
            <a:r>
              <a:rPr lang="fr-FR" dirty="0" smtClean="0"/>
              <a:t>1</a:t>
            </a:r>
            <a:r>
              <a:rPr lang="fr-FR" dirty="0"/>
              <a:t>.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A</a:t>
            </a:r>
            <a:r>
              <a:rPr lang="fr-FR" b="1" dirty="0" smtClean="0">
                <a:latin typeface="Roboto" panose="02000000000000000000" pitchFamily="2" charset="0"/>
                <a:ea typeface="Roboto" panose="02000000000000000000" pitchFamily="2" charset="0"/>
              </a:rPr>
              <a:t>ssocier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les partenaires en prévision de la construction du consortium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(pour les projets de recherche collaborative PRC, PRCE et PRCI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</a:p>
          <a:p>
            <a:pPr marL="377825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Si besoin, anticiper les besoins en matière de relecture/traduction  </a:t>
            </a:r>
          </a:p>
          <a:p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18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latin typeface="Roboto" panose="02000000000000000000" pitchFamily="2" charset="0"/>
                <a:ea typeface="Roboto" panose="02000000000000000000" pitchFamily="2" charset="0"/>
              </a:rPr>
              <a:t>Construction de l’espace européen de la recherche </a:t>
            </a:r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(1/2)</a:t>
            </a:r>
            <a:r>
              <a:rPr lang="fr-FR" sz="2400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7848550" cy="3412854"/>
          </a:xfrm>
        </p:spPr>
        <p:txBody>
          <a:bodyPr/>
          <a:lstStyle/>
          <a:p>
            <a:r>
              <a:rPr lang="fr-FR" sz="1600" u="sng" dirty="0" smtClean="0">
                <a:latin typeface="Roboto" panose="02000000000000000000" pitchFamily="2" charset="0"/>
                <a:ea typeface="Roboto" panose="02000000000000000000" pitchFamily="2" charset="0"/>
              </a:rPr>
              <a:t>Instruments de financements</a:t>
            </a: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« 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Montage de réseaux scientifiques européens ou internationaux » (MRSEI) 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qui vise à renforcer la place et l’influence de la recherche française sur la scène européenne et 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internationale. 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« 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Soutien aux réseaux scientifiques européens ou internationaux » (SRSEI)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qui vise à renforcer la qualité des candidatures de scientifiques coordinateurs/coordinatrices au financement d’un projet de recherche à des appels collaboratifs européens (Horizon Europe) ou 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internationaux.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350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latin typeface="Roboto" panose="02000000000000000000" pitchFamily="2" charset="0"/>
                <a:ea typeface="Roboto" panose="02000000000000000000" pitchFamily="2" charset="0"/>
              </a:rPr>
              <a:t>Construction de l’espace européen de la recherche </a:t>
            </a:r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(2/2)</a:t>
            </a:r>
            <a:r>
              <a:rPr lang="fr-FR" sz="2400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7848550" cy="3412854"/>
          </a:xfrm>
        </p:spPr>
        <p:txBody>
          <a:bodyPr/>
          <a:lstStyle/>
          <a:p>
            <a:r>
              <a:rPr lang="fr-FR" sz="1600" u="sng" dirty="0" smtClean="0">
                <a:latin typeface="Roboto" panose="02000000000000000000" pitchFamily="2" charset="0"/>
                <a:ea typeface="Roboto" panose="02000000000000000000" pitchFamily="2" charset="0"/>
              </a:rPr>
              <a:t>Instruments de financements</a:t>
            </a: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« 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Tremplin-ERC » (T-ERC) 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qui vise à renforcer la réussite de chercheurs ou chercheuses français.es aux appels à projets « 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Starting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grants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» et « 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Consolidator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grants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» de l’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European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Research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Council (ERC). </a:t>
            </a: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77825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« 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Access-ERC ouvert au domaine SHS </a:t>
            </a: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» 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pour le financement de l’accueil au sein d’un laboratoire français de jeunes chercheurs et de jeunes chercheuses post-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doctorant.e.s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docteur.e.s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français.es ou 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étranger.e.s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ayant soutenu leur doctorat depuis moins de 4 ans) souhaitant renforcer leur visibilité internationale et déposer une future candidature à un programme de l’ERC, notamment 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Starting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grants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et </a:t>
            </a:r>
            <a:r>
              <a:rPr lang="fr-FR" sz="1600" dirty="0" err="1">
                <a:latin typeface="Roboto" panose="02000000000000000000" pitchFamily="2" charset="0"/>
                <a:ea typeface="Roboto" panose="02000000000000000000" pitchFamily="2" charset="0"/>
              </a:rPr>
              <a:t>Consolidator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6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grants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35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Appui au montage du SRPI</a:t>
            </a:r>
            <a:r>
              <a:rPr lang="fr-FR" sz="2400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8064574" cy="3412854"/>
          </a:xfrm>
        </p:spPr>
        <p:txBody>
          <a:bodyPr/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Choix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de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l’instrument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de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financement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Montage financier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Préparation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des éléments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administratifs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Eligibilité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des dépenses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Critères d’impact et retombées du projet pour la phase 2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Dépôt sur la plateforme IRIS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Accord de consortium (projets de recherche collaborative dont PRCE)</a:t>
            </a:r>
          </a:p>
          <a:p>
            <a:pPr marL="377825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….</a:t>
            </a:r>
          </a:p>
          <a:p>
            <a:pPr marL="377825" indent="-285750">
              <a:buFont typeface="Symbol" panose="05050102010706020507" pitchFamily="18" charset="2"/>
              <a:buChar char="Þ"/>
            </a:pP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Contactez-nous par mail (</a:t>
            </a: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gestion-recherche@upf.pf</a:t>
            </a: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 à partir de la rentrée le 07 août</a:t>
            </a:r>
          </a:p>
          <a:p>
            <a:pPr marL="377825" indent="-285750">
              <a:buFont typeface="Symbol" panose="05050102010706020507" pitchFamily="18" charset="2"/>
              <a:buChar char="Þ"/>
            </a:pPr>
            <a:r>
              <a:rPr lang="fr-FR" sz="1600" b="1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Transmission des éléments de la phase 1 au plus tard le 12 octobre 2024 </a:t>
            </a:r>
            <a:r>
              <a:rPr lang="fr-FR" sz="1600" i="1" dirty="0" smtClean="0">
                <a:latin typeface="Roboto" panose="02000000000000000000" pitchFamily="2" charset="0"/>
                <a:ea typeface="Roboto" panose="02000000000000000000" pitchFamily="2" charset="0"/>
              </a:rPr>
              <a:t>(date </a:t>
            </a:r>
            <a:r>
              <a:rPr lang="fr-FR" sz="1600" i="1" dirty="0" smtClean="0">
                <a:latin typeface="Roboto" panose="02000000000000000000" pitchFamily="2" charset="0"/>
                <a:ea typeface="Roboto" panose="02000000000000000000" pitchFamily="2" charset="0"/>
              </a:rPr>
              <a:t>limite </a:t>
            </a:r>
            <a:r>
              <a:rPr lang="fr-FR" sz="1600" i="1" dirty="0" smtClean="0">
                <a:latin typeface="Roboto" panose="02000000000000000000" pitchFamily="2" charset="0"/>
                <a:ea typeface="Roboto" panose="02000000000000000000" pitchFamily="2" charset="0"/>
              </a:rPr>
              <a:t>de dépôt pour la phase 1 fixée au 19 octobre)</a:t>
            </a:r>
          </a:p>
          <a:p>
            <a:pPr marL="377825" indent="-285750">
              <a:buFont typeface="Symbol" panose="05050102010706020507" pitchFamily="18" charset="2"/>
              <a:buChar char="Þ"/>
            </a:pP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89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Liens</a:t>
            </a:r>
            <a:r>
              <a:rPr lang="fr-FR" sz="2400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7848550" cy="341285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Plan d’action 2024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https://anr.fr/fr/plan-daction-2024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/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AAPG 2024: 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https://anr.fr/fr/detail/call/aapg-appel-a-projets-generique-2024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/</a:t>
            </a: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Règlement financier 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de l’ANR: 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https://anr.fr/fr/rf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/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endParaRPr lang="fr-FR" sz="1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3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Plan d’action 2024 (1/4)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7848550" cy="3412854"/>
          </a:xfrm>
        </p:spPr>
        <p:txBody>
          <a:bodyPr/>
          <a:lstStyle/>
          <a:p>
            <a:pPr algn="just"/>
            <a:r>
              <a:rPr lang="fr-FR" sz="1800" dirty="0" smtClean="0"/>
              <a:t>A </a:t>
            </a:r>
            <a:r>
              <a:rPr lang="fr-FR" sz="1800" dirty="0"/>
              <a:t>travers </a:t>
            </a:r>
            <a:r>
              <a:rPr lang="fr-FR" sz="1800" dirty="0" smtClean="0"/>
              <a:t>la loi de programmation de la recherche 2021-2030 (LPR), </a:t>
            </a:r>
            <a:r>
              <a:rPr lang="fr-FR" sz="1800" dirty="0"/>
              <a:t>l’agence voit ses </a:t>
            </a:r>
            <a:r>
              <a:rPr lang="fr-FR" sz="1800" u="sng" dirty="0"/>
              <a:t>missions confortées </a:t>
            </a:r>
            <a:r>
              <a:rPr lang="fr-FR" sz="1800" dirty="0"/>
              <a:t>et ses moyens d’intervention </a:t>
            </a:r>
            <a:r>
              <a:rPr lang="fr-FR" sz="1800" dirty="0" smtClean="0"/>
              <a:t>renforcés dans le cadre de ses missions premières de </a:t>
            </a:r>
            <a:r>
              <a:rPr lang="fr-FR" sz="1800" u="sng" dirty="0" smtClean="0"/>
              <a:t>financement de la recherche publique</a:t>
            </a:r>
          </a:p>
          <a:p>
            <a:pPr marL="360000" lvl="2" indent="0" algn="just">
              <a:buNone/>
            </a:pPr>
            <a:endParaRPr lang="fr-FR" sz="1400" b="1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60000" lvl="2" indent="0" algn="just">
              <a:buNone/>
            </a:pPr>
            <a:r>
              <a:rPr lang="fr-FR" sz="1400" i="1" dirty="0">
                <a:latin typeface="Roboto" panose="02000000000000000000" pitchFamily="2" charset="0"/>
                <a:ea typeface="Roboto" panose="02000000000000000000" pitchFamily="2" charset="0"/>
              </a:rPr>
              <a:t>L</a:t>
            </a:r>
            <a:r>
              <a:rPr lang="fr-FR" sz="1400" i="1" dirty="0" smtClean="0">
                <a:latin typeface="Roboto" panose="02000000000000000000" pitchFamily="2" charset="0"/>
                <a:ea typeface="Roboto" panose="02000000000000000000" pitchFamily="2" charset="0"/>
              </a:rPr>
              <a:t>’ANR </a:t>
            </a:r>
            <a:r>
              <a:rPr lang="fr-FR" sz="1400" i="1" dirty="0">
                <a:latin typeface="Roboto" panose="02000000000000000000" pitchFamily="2" charset="0"/>
                <a:ea typeface="Roboto" panose="02000000000000000000" pitchFamily="2" charset="0"/>
              </a:rPr>
              <a:t>maintiendra une part substantielle des financements octroyés sur une logique «</a:t>
            </a:r>
            <a:r>
              <a:rPr lang="fr-FR" sz="1400" i="1" u="sng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400" i="1" u="sng" dirty="0" err="1">
                <a:latin typeface="Roboto" panose="02000000000000000000" pitchFamily="2" charset="0"/>
                <a:ea typeface="Roboto" panose="02000000000000000000" pitchFamily="2" charset="0"/>
              </a:rPr>
              <a:t>investigator-driven</a:t>
            </a:r>
            <a:r>
              <a:rPr lang="fr-FR" sz="1400" i="1" dirty="0">
                <a:latin typeface="Roboto" panose="02000000000000000000" pitchFamily="2" charset="0"/>
                <a:ea typeface="Roboto" panose="02000000000000000000" pitchFamily="2" charset="0"/>
              </a:rPr>
              <a:t> », c’est-à-dire via des </a:t>
            </a:r>
            <a:r>
              <a:rPr lang="fr-FR" sz="1400" i="1" u="sng" dirty="0">
                <a:latin typeface="Roboto" panose="02000000000000000000" pitchFamily="2" charset="0"/>
                <a:ea typeface="Roboto" panose="02000000000000000000" pitchFamily="2" charset="0"/>
              </a:rPr>
              <a:t>appels à projets non ciblés</a:t>
            </a:r>
            <a:r>
              <a:rPr lang="fr-FR" sz="1400" i="1" dirty="0">
                <a:latin typeface="Roboto" panose="02000000000000000000" pitchFamily="2" charset="0"/>
                <a:ea typeface="Roboto" panose="02000000000000000000" pitchFamily="2" charset="0"/>
              </a:rPr>
              <a:t> tels que son « Appel à projets </a:t>
            </a:r>
            <a:r>
              <a:rPr lang="fr-FR" sz="1400" i="1" dirty="0" smtClean="0">
                <a:latin typeface="Roboto" panose="02000000000000000000" pitchFamily="2" charset="0"/>
                <a:ea typeface="Roboto" panose="02000000000000000000" pitchFamily="2" charset="0"/>
              </a:rPr>
              <a:t>générique </a:t>
            </a:r>
            <a:r>
              <a:rPr lang="fr-FR" sz="1400" i="1" dirty="0">
                <a:latin typeface="Roboto" panose="02000000000000000000" pitchFamily="2" charset="0"/>
                <a:ea typeface="Roboto" panose="02000000000000000000" pitchFamily="2" charset="0"/>
              </a:rPr>
              <a:t>(AAPG) » </a:t>
            </a:r>
            <a:endParaRPr lang="fr-FR" sz="1400" i="1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endParaRPr lang="fr-FR" b="1" i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endParaRPr lang="fr-FR" b="1" i="1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4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6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Plan d’action 2024 (2/4)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7848550" cy="3412854"/>
          </a:xfrm>
        </p:spPr>
        <p:txBody>
          <a:bodyPr/>
          <a:lstStyle/>
          <a:p>
            <a:r>
              <a:rPr lang="fr-FR" sz="1800" dirty="0">
                <a:latin typeface="Roboto" panose="02000000000000000000" pitchFamily="2" charset="0"/>
                <a:ea typeface="Roboto" panose="02000000000000000000" pitchFamily="2" charset="0"/>
              </a:rPr>
              <a:t>La LPR prévoit une augmentation des financements de projets de recherche attribués par l’ANR. Cette augmentation de moyens rendra possible à horizon 2027 les objectifs suivants: </a:t>
            </a:r>
          </a:p>
          <a:p>
            <a:pPr marL="360000" lvl="2" indent="0">
              <a:buNone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i) le </a:t>
            </a:r>
            <a:r>
              <a:rPr lang="fr-FR" sz="1400" u="sng" dirty="0">
                <a:latin typeface="Roboto" panose="02000000000000000000" pitchFamily="2" charset="0"/>
                <a:ea typeface="Roboto" panose="02000000000000000000" pitchFamily="2" charset="0"/>
              </a:rPr>
              <a:t>taux de succès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 aux appels à projets gérés par l’ANR doit atteindre </a:t>
            </a:r>
            <a:r>
              <a:rPr lang="fr-FR" sz="1400" u="sng" dirty="0">
                <a:latin typeface="Roboto" panose="02000000000000000000" pitchFamily="2" charset="0"/>
                <a:ea typeface="Roboto" panose="02000000000000000000" pitchFamily="2" charset="0"/>
              </a:rPr>
              <a:t>30 % (notamment sur l’Appel à projets générique)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 ; </a:t>
            </a:r>
          </a:p>
          <a:p>
            <a:pPr marL="360000" lvl="2" indent="0">
              <a:buNone/>
            </a:pP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ii) le taux des </a:t>
            </a:r>
            <a:r>
              <a:rPr lang="fr-FR" sz="1400" u="sng" dirty="0" err="1">
                <a:latin typeface="Roboto" panose="02000000000000000000" pitchFamily="2" charset="0"/>
                <a:ea typeface="Roboto" panose="02000000000000000000" pitchFamily="2" charset="0"/>
              </a:rPr>
              <a:t>overheads</a:t>
            </a:r>
            <a:r>
              <a:rPr lang="fr-FR" sz="1400" u="sng" dirty="0">
                <a:latin typeface="Roboto" panose="02000000000000000000" pitchFamily="2" charset="0"/>
                <a:ea typeface="Roboto" panose="02000000000000000000" pitchFamily="2" charset="0"/>
              </a:rPr>
              <a:t> (frais de gestion et préciput actuel)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 doit </a:t>
            </a:r>
            <a:r>
              <a:rPr lang="fr-FR" sz="1400" u="sng" dirty="0">
                <a:latin typeface="Roboto" panose="02000000000000000000" pitchFamily="2" charset="0"/>
                <a:ea typeface="Roboto" panose="02000000000000000000" pitchFamily="2" charset="0"/>
              </a:rPr>
              <a:t>doubler (cible de 40 %)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 pour renforcer le </a:t>
            </a:r>
            <a:r>
              <a:rPr lang="fr-FR" sz="1400" u="sng" dirty="0">
                <a:latin typeface="Roboto" panose="02000000000000000000" pitchFamily="2" charset="0"/>
                <a:ea typeface="Roboto" panose="02000000000000000000" pitchFamily="2" charset="0"/>
              </a:rPr>
              <a:t>financement des établissements et des laboratoires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</a:p>
          <a:p>
            <a:pPr algn="just"/>
            <a:endParaRPr lang="fr-FR" b="1" i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fr-FR" sz="1800" dirty="0" smtClean="0">
                <a:latin typeface="Roboto" panose="02000000000000000000" pitchFamily="2" charset="0"/>
                <a:ea typeface="Roboto" panose="02000000000000000000" pitchFamily="2" charset="0"/>
              </a:rPr>
              <a:t>La LPR prévoit aussi que l’ANR:</a:t>
            </a:r>
          </a:p>
          <a:p>
            <a:pPr marL="360000" lvl="2" indent="0" algn="just">
              <a:buNone/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i) devienne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un « </a:t>
            </a:r>
            <a:r>
              <a:rPr lang="fr-FR" sz="1400" u="sng" dirty="0">
                <a:latin typeface="Roboto" panose="02000000000000000000" pitchFamily="2" charset="0"/>
                <a:ea typeface="Roboto" panose="02000000000000000000" pitchFamily="2" charset="0"/>
              </a:rPr>
              <a:t>outil central pour contribuer au dialogue entre science et société </a:t>
            </a:r>
            <a:r>
              <a:rPr lang="fr-FR" sz="1400" dirty="0">
                <a:latin typeface="Roboto" panose="02000000000000000000" pitchFamily="2" charset="0"/>
                <a:ea typeface="Roboto" panose="02000000000000000000" pitchFamily="2" charset="0"/>
              </a:rPr>
              <a:t>», avec au moins 1 % de son budget </a:t>
            </a: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d’intervention</a:t>
            </a:r>
          </a:p>
          <a:p>
            <a:pPr marL="360000" lvl="2" indent="0" algn="just">
              <a:buNone/>
            </a:pPr>
            <a:r>
              <a:rPr lang="fr-FR" sz="1400" dirty="0" smtClean="0">
                <a:latin typeface="Roboto" panose="02000000000000000000" pitchFamily="2" charset="0"/>
                <a:ea typeface="Roboto" panose="02000000000000000000" pitchFamily="2" charset="0"/>
              </a:rPr>
              <a:t>ii) renforce le financement de la recherche partenariale</a:t>
            </a:r>
            <a:endParaRPr lang="fr-FR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endParaRPr lang="fr-FR" sz="1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3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Plan d’action 2024 (3/4)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7848550" cy="341285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1800" dirty="0">
                <a:latin typeface="Roboto" panose="02000000000000000000" pitchFamily="2" charset="0"/>
                <a:ea typeface="Roboto" panose="02000000000000000000" pitchFamily="2" charset="0"/>
              </a:rPr>
              <a:t>L’ANR est donc </a:t>
            </a:r>
            <a:r>
              <a:rPr lang="fr-FR" sz="1800" u="sng" dirty="0">
                <a:latin typeface="Roboto" panose="02000000000000000000" pitchFamily="2" charset="0"/>
                <a:ea typeface="Roboto" panose="02000000000000000000" pitchFamily="2" charset="0"/>
              </a:rPr>
              <a:t>confirmée et confortée dans son rôle d’outil central</a:t>
            </a:r>
            <a:r>
              <a:rPr lang="fr-FR" sz="1800" dirty="0">
                <a:latin typeface="Roboto" panose="02000000000000000000" pitchFamily="2" charset="0"/>
                <a:ea typeface="Roboto" panose="02000000000000000000" pitchFamily="2" charset="0"/>
              </a:rPr>
              <a:t> « </a:t>
            </a:r>
            <a:r>
              <a:rPr lang="fr-FR" sz="1800" i="1" dirty="0">
                <a:latin typeface="Roboto" panose="02000000000000000000" pitchFamily="2" charset="0"/>
                <a:ea typeface="Roboto" panose="02000000000000000000" pitchFamily="2" charset="0"/>
              </a:rPr>
              <a:t>pour contribuer à accroitre l’apport de la recherche à l’ensemble des politiques publiques portées par l’Etat et les collectivités territoriales </a:t>
            </a:r>
            <a:r>
              <a:rPr lang="fr-FR" sz="1800" dirty="0" smtClean="0">
                <a:latin typeface="Roboto" panose="02000000000000000000" pitchFamily="2" charset="0"/>
                <a:ea typeface="Roboto" panose="02000000000000000000" pitchFamily="2" charset="0"/>
              </a:rPr>
              <a:t>».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1800" dirty="0" smtClean="0">
                <a:latin typeface="Roboto" panose="02000000000000000000" pitchFamily="2" charset="0"/>
                <a:ea typeface="Roboto" panose="02000000000000000000" pitchFamily="2" charset="0"/>
              </a:rPr>
              <a:t>Son </a:t>
            </a:r>
            <a:r>
              <a:rPr lang="fr-FR" sz="1800" dirty="0">
                <a:latin typeface="Roboto" panose="02000000000000000000" pitchFamily="2" charset="0"/>
                <a:ea typeface="Roboto" panose="02000000000000000000" pitchFamily="2" charset="0"/>
              </a:rPr>
              <a:t>action vise à </a:t>
            </a:r>
            <a:r>
              <a:rPr lang="fr-FR" sz="1800" u="sng" dirty="0">
                <a:latin typeface="Roboto" panose="02000000000000000000" pitchFamily="2" charset="0"/>
                <a:ea typeface="Roboto" panose="02000000000000000000" pitchFamily="2" charset="0"/>
              </a:rPr>
              <a:t>soutenir l’excellence de la recherche française</a:t>
            </a:r>
            <a:r>
              <a:rPr lang="fr-FR" sz="1800" dirty="0">
                <a:latin typeface="Roboto" panose="02000000000000000000" pitchFamily="2" charset="0"/>
                <a:ea typeface="Roboto" panose="02000000000000000000" pitchFamily="2" charset="0"/>
              </a:rPr>
              <a:t>, tant sur le plan académique que technologique, au travers d’un </a:t>
            </a:r>
            <a:r>
              <a:rPr lang="fr-FR" sz="1800" u="sng" dirty="0">
                <a:latin typeface="Roboto" panose="02000000000000000000" pitchFamily="2" charset="0"/>
                <a:ea typeface="Roboto" panose="02000000000000000000" pitchFamily="2" charset="0"/>
              </a:rPr>
              <a:t>processus de sélection compétitif et rigoureux fondé sur l’évaluation par les pairs</a:t>
            </a:r>
            <a:r>
              <a:rPr lang="fr-FR" sz="1800" dirty="0">
                <a:latin typeface="Roboto" panose="02000000000000000000" pitchFamily="2" charset="0"/>
                <a:ea typeface="Roboto" panose="02000000000000000000" pitchFamily="2" charset="0"/>
              </a:rPr>
              <a:t> dans le respect des </a:t>
            </a:r>
            <a:r>
              <a:rPr lang="fr-FR" sz="1800" u="sng" dirty="0">
                <a:latin typeface="Roboto" panose="02000000000000000000" pitchFamily="2" charset="0"/>
                <a:ea typeface="Roboto" panose="02000000000000000000" pitchFamily="2" charset="0"/>
              </a:rPr>
              <a:t>standards internationaux</a:t>
            </a:r>
            <a:r>
              <a:rPr lang="fr-FR" sz="18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1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Plan d’action 2024 (4/4)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7848550" cy="3412854"/>
          </a:xfrm>
        </p:spPr>
        <p:txBody>
          <a:bodyPr/>
          <a:lstStyle/>
          <a:p>
            <a:endParaRPr lang="fr-FR" sz="1800" u="sng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fr-FR" sz="1800" u="sng" dirty="0" smtClean="0">
                <a:latin typeface="Roboto" panose="02000000000000000000" pitchFamily="2" charset="0"/>
                <a:ea typeface="Roboto" panose="02000000000000000000" pitchFamily="2" charset="0"/>
              </a:rPr>
              <a:t>Quatre composantes du PA 2024 dont</a:t>
            </a:r>
            <a:r>
              <a:rPr lang="fr-FR" sz="1800" dirty="0" smtClean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  <a:p>
            <a:pPr marL="360000" lvl="2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1/ </a:t>
            </a: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Composante « </a:t>
            </a:r>
            <a:r>
              <a:rPr lang="fr-FR" sz="1600" b="1" i="1" dirty="0" smtClean="0">
                <a:latin typeface="Roboto" panose="02000000000000000000" pitchFamily="2" charset="0"/>
                <a:ea typeface="Roboto" panose="02000000000000000000" pitchFamily="2" charset="0"/>
              </a:rPr>
              <a:t>Recherche et innovation</a:t>
            </a: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 » portée par l’Appel à Projets 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G</a:t>
            </a: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énérique 2024 – AAPG 2024 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(composante principale du PA 2024)</a:t>
            </a:r>
          </a:p>
          <a:p>
            <a:pPr marL="3600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2/ </a:t>
            </a:r>
            <a:r>
              <a:rPr lang="fr-FR" sz="1600" b="1" dirty="0" smtClean="0">
                <a:latin typeface="Roboto" panose="02000000000000000000" pitchFamily="2" charset="0"/>
                <a:ea typeface="Roboto" panose="02000000000000000000" pitchFamily="2" charset="0"/>
              </a:rPr>
              <a:t>Composante «  </a:t>
            </a:r>
            <a:r>
              <a:rPr lang="fr-FR" sz="1600" b="1" i="1" dirty="0" smtClean="0">
                <a:latin typeface="Roboto" panose="02000000000000000000" pitchFamily="2" charset="0"/>
                <a:ea typeface="Roboto" panose="02000000000000000000" pitchFamily="2" charset="0"/>
              </a:rPr>
              <a:t>Construction de l’espace européen de la recherche (EER) et attractivité internationale </a:t>
            </a:r>
            <a:r>
              <a:rPr lang="fr-FR" sz="1600" i="1" dirty="0" smtClean="0">
                <a:latin typeface="Roboto" panose="02000000000000000000" pitchFamily="2" charset="0"/>
                <a:ea typeface="Roboto" panose="02000000000000000000" pitchFamily="2" charset="0"/>
              </a:rPr>
              <a:t>de la France 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»  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– Instruments de financement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7848550" cy="341285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➢ 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des </a:t>
            </a:r>
            <a:r>
              <a:rPr lang="fr-FR" sz="1600" u="sng" dirty="0">
                <a:latin typeface="Roboto" panose="02000000000000000000" pitchFamily="2" charset="0"/>
                <a:ea typeface="Roboto" panose="02000000000000000000" pitchFamily="2" charset="0"/>
              </a:rPr>
              <a:t>projets de recherche individuelle portés par un jeune chercheur ou une jeune chercheuse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dans le cadre de l’instrument « </a:t>
            </a:r>
            <a:r>
              <a:rPr lang="fr-FR" sz="1600" b="1" i="1" dirty="0">
                <a:latin typeface="Roboto" panose="02000000000000000000" pitchFamily="2" charset="0"/>
                <a:ea typeface="Roboto" panose="02000000000000000000" pitchFamily="2" charset="0"/>
              </a:rPr>
              <a:t>Jeune chercheur et jeune chercheuse 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» (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JCJC</a:t>
            </a:r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➢ des </a:t>
            </a:r>
            <a:r>
              <a:rPr lang="fr-FR" sz="1600" u="sng" dirty="0">
                <a:latin typeface="Roboto" panose="02000000000000000000" pitchFamily="2" charset="0"/>
                <a:ea typeface="Roboto" panose="02000000000000000000" pitchFamily="2" charset="0"/>
              </a:rPr>
              <a:t>projets de recherche ambitieux et innovants portés par une équipe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dans le cadre de l’instrument « </a:t>
            </a:r>
            <a:r>
              <a:rPr lang="fr-FR" sz="1600" b="1" i="1" dirty="0">
                <a:latin typeface="Roboto" panose="02000000000000000000" pitchFamily="2" charset="0"/>
                <a:ea typeface="Roboto" panose="02000000000000000000" pitchFamily="2" charset="0"/>
              </a:rPr>
              <a:t>Projet de recherche mono-équipe 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» (</a:t>
            </a:r>
            <a:r>
              <a:rPr lang="fr-FR" sz="1600" b="1" dirty="0">
                <a:latin typeface="Roboto" panose="02000000000000000000" pitchFamily="2" charset="0"/>
                <a:ea typeface="Roboto" panose="02000000000000000000" pitchFamily="2" charset="0"/>
              </a:rPr>
              <a:t>PRME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) 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➢ </a:t>
            </a:r>
            <a:r>
              <a:rPr lang="fr-FR" sz="1600" u="sng" dirty="0">
                <a:latin typeface="Roboto" panose="02000000000000000000" pitchFamily="2" charset="0"/>
                <a:ea typeface="Roboto" panose="02000000000000000000" pitchFamily="2" charset="0"/>
              </a:rPr>
              <a:t>des projets de recherche collaborative</a:t>
            </a:r>
            <a:r>
              <a:rPr lang="fr-FR" sz="1600" dirty="0">
                <a:latin typeface="Roboto" panose="02000000000000000000" pitchFamily="2" charset="0"/>
                <a:ea typeface="Roboto" panose="02000000000000000000" pitchFamily="2" charset="0"/>
              </a:rPr>
              <a:t> : </a:t>
            </a:r>
          </a:p>
          <a:p>
            <a:pPr marL="702900" lvl="2" indent="-342900">
              <a:buFont typeface="+mj-lt"/>
              <a:buAutoNum type="arabicPeriod"/>
            </a:pPr>
            <a:r>
              <a:rPr lang="fr-FR" sz="1500" dirty="0" smtClean="0">
                <a:latin typeface="Roboto" panose="02000000000000000000" pitchFamily="2" charset="0"/>
                <a:ea typeface="Roboto" panose="02000000000000000000" pitchFamily="2" charset="0"/>
              </a:rPr>
              <a:t>entre </a:t>
            </a:r>
            <a:r>
              <a:rPr lang="fr-FR" sz="1500" dirty="0">
                <a:latin typeface="Roboto" panose="02000000000000000000" pitchFamily="2" charset="0"/>
                <a:ea typeface="Roboto" panose="02000000000000000000" pitchFamily="2" charset="0"/>
              </a:rPr>
              <a:t>entités publiques nationales dans le cadre de l’instrument « </a:t>
            </a:r>
            <a:r>
              <a:rPr lang="fr-FR" sz="1500" b="1" i="1" dirty="0">
                <a:latin typeface="Roboto" panose="02000000000000000000" pitchFamily="2" charset="0"/>
                <a:ea typeface="Roboto" panose="02000000000000000000" pitchFamily="2" charset="0"/>
              </a:rPr>
              <a:t>Projet de recherche collaborative </a:t>
            </a:r>
            <a:r>
              <a:rPr lang="fr-FR" sz="1500" dirty="0">
                <a:latin typeface="Roboto" panose="02000000000000000000" pitchFamily="2" charset="0"/>
                <a:ea typeface="Roboto" panose="02000000000000000000" pitchFamily="2" charset="0"/>
              </a:rPr>
              <a:t>» (</a:t>
            </a:r>
            <a:r>
              <a:rPr lang="fr-FR" sz="1500" b="1" dirty="0">
                <a:latin typeface="Roboto" panose="02000000000000000000" pitchFamily="2" charset="0"/>
                <a:ea typeface="Roboto" panose="02000000000000000000" pitchFamily="2" charset="0"/>
              </a:rPr>
              <a:t>PRC</a:t>
            </a:r>
            <a:r>
              <a:rPr lang="fr-FR" sz="1500" dirty="0" smtClean="0"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fr-FR" sz="15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702900" lvl="2" indent="-342900">
              <a:buFont typeface="+mj-lt"/>
              <a:buAutoNum type="arabicPeriod"/>
            </a:pPr>
            <a:r>
              <a:rPr lang="fr-FR" sz="1500" dirty="0" smtClean="0">
                <a:latin typeface="Roboto" panose="02000000000000000000" pitchFamily="2" charset="0"/>
                <a:ea typeface="Roboto" panose="02000000000000000000" pitchFamily="2" charset="0"/>
              </a:rPr>
              <a:t>entre </a:t>
            </a:r>
            <a:r>
              <a:rPr lang="fr-FR" sz="1500" dirty="0">
                <a:latin typeface="Roboto" panose="02000000000000000000" pitchFamily="2" charset="0"/>
                <a:ea typeface="Roboto" panose="02000000000000000000" pitchFamily="2" charset="0"/>
              </a:rPr>
              <a:t>entités publiques et privées dans un contexte national dans le cadre de l’instrument « </a:t>
            </a:r>
            <a:r>
              <a:rPr lang="fr-FR" sz="1500" b="1" i="1" dirty="0">
                <a:latin typeface="Roboto" panose="02000000000000000000" pitchFamily="2" charset="0"/>
                <a:ea typeface="Roboto" panose="02000000000000000000" pitchFamily="2" charset="0"/>
              </a:rPr>
              <a:t>Projet de recherche collaborative- entreprise </a:t>
            </a:r>
            <a:r>
              <a:rPr lang="fr-FR" sz="1500" dirty="0">
                <a:latin typeface="Roboto" panose="02000000000000000000" pitchFamily="2" charset="0"/>
                <a:ea typeface="Roboto" panose="02000000000000000000" pitchFamily="2" charset="0"/>
              </a:rPr>
              <a:t>» (</a:t>
            </a:r>
            <a:r>
              <a:rPr lang="fr-FR" sz="1500" b="1" dirty="0" smtClean="0">
                <a:latin typeface="Roboto" panose="02000000000000000000" pitchFamily="2" charset="0"/>
                <a:ea typeface="Roboto" panose="02000000000000000000" pitchFamily="2" charset="0"/>
              </a:rPr>
              <a:t>PRCE</a:t>
            </a:r>
            <a:r>
              <a:rPr lang="fr-FR" sz="1500" dirty="0" smtClean="0">
                <a:latin typeface="Roboto" panose="02000000000000000000" pitchFamily="2" charset="0"/>
                <a:ea typeface="Roboto" panose="02000000000000000000" pitchFamily="2" charset="0"/>
              </a:rPr>
              <a:t>) </a:t>
            </a:r>
            <a:endParaRPr lang="fr-FR" sz="15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702900" lvl="2" indent="-342900">
              <a:buFont typeface="+mj-lt"/>
              <a:buAutoNum type="arabicPeriod"/>
            </a:pPr>
            <a:r>
              <a:rPr lang="fr-FR" sz="1500" dirty="0" smtClean="0">
                <a:latin typeface="Roboto" panose="02000000000000000000" pitchFamily="2" charset="0"/>
                <a:ea typeface="Roboto" panose="02000000000000000000" pitchFamily="2" charset="0"/>
              </a:rPr>
              <a:t>entre </a:t>
            </a:r>
            <a:r>
              <a:rPr lang="fr-FR" sz="1500" dirty="0">
                <a:latin typeface="Roboto" panose="02000000000000000000" pitchFamily="2" charset="0"/>
                <a:ea typeface="Roboto" panose="02000000000000000000" pitchFamily="2" charset="0"/>
              </a:rPr>
              <a:t>entités publiques et des partenaires étrangers dans un contexte international </a:t>
            </a:r>
            <a:r>
              <a:rPr lang="fr-FR" sz="1500" dirty="0" smtClean="0">
                <a:latin typeface="Roboto" panose="02000000000000000000" pitchFamily="2" charset="0"/>
                <a:ea typeface="Roboto" panose="02000000000000000000" pitchFamily="2" charset="0"/>
              </a:rPr>
              <a:t>bilatéral </a:t>
            </a:r>
            <a:r>
              <a:rPr lang="fr-FR" sz="1500" dirty="0">
                <a:latin typeface="Roboto" panose="02000000000000000000" pitchFamily="2" charset="0"/>
                <a:ea typeface="Roboto" panose="02000000000000000000" pitchFamily="2" charset="0"/>
              </a:rPr>
              <a:t>dans le cadre de l’instrument « </a:t>
            </a:r>
            <a:r>
              <a:rPr lang="fr-FR" sz="1500" b="1" i="1" dirty="0">
                <a:latin typeface="Roboto" panose="02000000000000000000" pitchFamily="2" charset="0"/>
                <a:ea typeface="Roboto" panose="02000000000000000000" pitchFamily="2" charset="0"/>
              </a:rPr>
              <a:t>Projet de recherche collaborative - international </a:t>
            </a:r>
            <a:r>
              <a:rPr lang="fr-FR" sz="1500" dirty="0">
                <a:latin typeface="Roboto" panose="02000000000000000000" pitchFamily="2" charset="0"/>
                <a:ea typeface="Roboto" panose="02000000000000000000" pitchFamily="2" charset="0"/>
              </a:rPr>
              <a:t>» (</a:t>
            </a:r>
            <a:r>
              <a:rPr lang="fr-FR" sz="1500" b="1" dirty="0" smtClean="0">
                <a:latin typeface="Roboto" panose="02000000000000000000" pitchFamily="2" charset="0"/>
                <a:ea typeface="Roboto" panose="02000000000000000000" pitchFamily="2" charset="0"/>
              </a:rPr>
              <a:t>PRCI</a:t>
            </a:r>
            <a:r>
              <a:rPr lang="fr-FR" sz="1500" dirty="0"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</a:p>
          <a:p>
            <a:endParaRPr lang="fr-FR" sz="18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  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7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– Axes de recherche (1/2) 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47128"/>
            <a:ext cx="7848550" cy="3412854"/>
          </a:xfrm>
        </p:spPr>
        <p:txBody>
          <a:bodyPr/>
          <a:lstStyle/>
          <a:p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37 axes de recherche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sont présentés au sein de 7 domaines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disciplinaires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</a:p>
          <a:p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34975" indent="-342900">
              <a:buFont typeface="+mj-lt"/>
              <a:buAutoNum type="arabicPeriod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Sciences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de l’environnement </a:t>
            </a:r>
          </a:p>
          <a:p>
            <a:pPr marL="434975" indent="-342900">
              <a:buFont typeface="+mj-lt"/>
              <a:buAutoNum type="arabicPeriod"/>
            </a:pPr>
            <a:r>
              <a:rPr lang="fr-FR" i="1" dirty="0" smtClean="0">
                <a:latin typeface="Roboto" panose="02000000000000000000" pitchFamily="2" charset="0"/>
                <a:ea typeface="Roboto" panose="02000000000000000000" pitchFamily="2" charset="0"/>
              </a:rPr>
              <a:t>Sciences </a:t>
            </a:r>
            <a:r>
              <a:rPr lang="fr-FR" i="1" dirty="0">
                <a:latin typeface="Roboto" panose="02000000000000000000" pitchFamily="2" charset="0"/>
                <a:ea typeface="Roboto" panose="02000000000000000000" pitchFamily="2" charset="0"/>
              </a:rPr>
              <a:t>de la matière et de l’ingénierie 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34975" indent="-342900">
              <a:buFont typeface="+mj-lt"/>
              <a:buAutoNum type="arabicPeriod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Sciences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de la vie </a:t>
            </a:r>
          </a:p>
          <a:p>
            <a:pPr marL="434975" indent="-342900">
              <a:buFont typeface="+mj-lt"/>
              <a:buAutoNum type="arabicPeriod"/>
            </a:pPr>
            <a:r>
              <a:rPr lang="fr-FR" i="1" dirty="0" smtClean="0">
                <a:latin typeface="Roboto" panose="02000000000000000000" pitchFamily="2" charset="0"/>
                <a:ea typeface="Roboto" panose="02000000000000000000" pitchFamily="2" charset="0"/>
              </a:rPr>
              <a:t>Sciences </a:t>
            </a:r>
            <a:r>
              <a:rPr lang="fr-FR" i="1" dirty="0">
                <a:latin typeface="Roboto" panose="02000000000000000000" pitchFamily="2" charset="0"/>
                <a:ea typeface="Roboto" panose="02000000000000000000" pitchFamily="2" charset="0"/>
              </a:rPr>
              <a:t>humaines et sociales 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34975" indent="-342900">
              <a:buFont typeface="+mj-lt"/>
              <a:buAutoNum type="arabicPeriod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Sciences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du numérique </a:t>
            </a:r>
          </a:p>
          <a:p>
            <a:pPr marL="434975" indent="-342900">
              <a:buFont typeface="+mj-lt"/>
              <a:buAutoNum type="arabicPeriod"/>
            </a:pPr>
            <a:r>
              <a:rPr lang="fr-FR" i="1" dirty="0" smtClean="0">
                <a:latin typeface="Roboto" panose="02000000000000000000" pitchFamily="2" charset="0"/>
                <a:ea typeface="Roboto" panose="02000000000000000000" pitchFamily="2" charset="0"/>
              </a:rPr>
              <a:t>Mathématiques </a:t>
            </a:r>
            <a:r>
              <a:rPr lang="fr-FR" i="1" dirty="0">
                <a:latin typeface="Roboto" panose="02000000000000000000" pitchFamily="2" charset="0"/>
                <a:ea typeface="Roboto" panose="02000000000000000000" pitchFamily="2" charset="0"/>
              </a:rPr>
              <a:t>et leurs interactions 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34975" indent="-342900">
              <a:buFont typeface="+mj-lt"/>
              <a:buAutoNum type="arabicPeriod"/>
            </a:pPr>
            <a:r>
              <a:rPr lang="fr-FR" i="1" dirty="0" smtClean="0">
                <a:latin typeface="Roboto" panose="02000000000000000000" pitchFamily="2" charset="0"/>
                <a:ea typeface="Roboto" panose="02000000000000000000" pitchFamily="2" charset="0"/>
              </a:rPr>
              <a:t>Physique </a:t>
            </a:r>
            <a:r>
              <a:rPr lang="fr-FR" i="1" dirty="0">
                <a:latin typeface="Roboto" panose="02000000000000000000" pitchFamily="2" charset="0"/>
                <a:ea typeface="Roboto" panose="02000000000000000000" pitchFamily="2" charset="0"/>
              </a:rPr>
              <a:t>de la matière, Hautes énergies, Planète-Univers 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fr-FR" sz="18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  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6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15/07/2023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96622" cy="53999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Roboto" panose="02000000000000000000" pitchFamily="2" charset="0"/>
                <a:ea typeface="Roboto" panose="02000000000000000000" pitchFamily="2" charset="0"/>
              </a:rPr>
              <a:t>AAPG 2024 – Axes de recherche (2/2) </a:t>
            </a:r>
            <a:endParaRPr lang="fr-F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49" y="1247128"/>
            <a:ext cx="8424863" cy="3412854"/>
          </a:xfrm>
        </p:spPr>
        <p:txBody>
          <a:bodyPr/>
          <a:lstStyle/>
          <a:p>
            <a:endParaRPr lang="fr-FR" dirty="0"/>
          </a:p>
          <a:p>
            <a:pPr>
              <a:spcAft>
                <a:spcPts val="1200"/>
              </a:spcAft>
            </a:pP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19 axes de recherche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correspondent à des enjeux </a:t>
            </a:r>
            <a:r>
              <a:rPr lang="fr-FR" b="1" dirty="0">
                <a:latin typeface="Roboto" panose="02000000000000000000" pitchFamily="2" charset="0"/>
                <a:ea typeface="Roboto" panose="02000000000000000000" pitchFamily="2" charset="0"/>
              </a:rPr>
              <a:t>transversaux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fr-FR" dirty="0" err="1">
                <a:latin typeface="Roboto" panose="02000000000000000000" pitchFamily="2" charset="0"/>
                <a:ea typeface="Roboto" panose="02000000000000000000" pitchFamily="2" charset="0"/>
              </a:rPr>
              <a:t>trans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- ou inter- disciplinaires) situés à la croisée de plusieurs secteurs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scientifiques: 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La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science de la durabilité 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Une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seule santé (One </a:t>
            </a:r>
            <a:r>
              <a:rPr lang="fr-FR" dirty="0" err="1">
                <a:latin typeface="Roboto" panose="02000000000000000000" pitchFamily="2" charset="0"/>
                <a:ea typeface="Roboto" panose="02000000000000000000" pitchFamily="2" charset="0"/>
              </a:rPr>
              <a:t>Health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) 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La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transition écologique et environnementale 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La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transition énergétique 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Les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transitions technologiques 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La 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transformation numérique 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i="1" dirty="0" smtClean="0">
                <a:latin typeface="Roboto" panose="02000000000000000000" pitchFamily="2" charset="0"/>
                <a:ea typeface="Roboto" panose="02000000000000000000" pitchFamily="2" charset="0"/>
              </a:rPr>
              <a:t>Les </a:t>
            </a:r>
            <a:r>
              <a:rPr lang="fr-FR" i="1" dirty="0">
                <a:latin typeface="Roboto" panose="02000000000000000000" pitchFamily="2" charset="0"/>
                <a:ea typeface="Roboto" panose="02000000000000000000" pitchFamily="2" charset="0"/>
              </a:rPr>
              <a:t>transformations des systèmes sociotechniques 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fr-FR" dirty="0" smtClean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600" i="1" dirty="0" smtClean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=&gt; </a:t>
            </a:r>
            <a:r>
              <a:rPr lang="fr-FR" sz="1600" b="1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chaque axe de recherche correspond un comité d’évaluation scientifique propre </a:t>
            </a:r>
            <a:endParaRPr lang="fr-FR" sz="1600" i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fr-FR" dirty="0"/>
          </a:p>
          <a:p>
            <a:r>
              <a:rPr lang="fr-FR" dirty="0"/>
              <a:t> </a:t>
            </a:r>
            <a:endParaRPr lang="fr-FR" sz="18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  </a:t>
            </a:r>
            <a:endParaRPr lang="fr-F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7" y="104065"/>
            <a:ext cx="611909" cy="554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065"/>
            <a:ext cx="1223503" cy="554400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4355976" y="195486"/>
            <a:ext cx="4392737" cy="360000"/>
          </a:xfrm>
        </p:spPr>
        <p:txBody>
          <a:bodyPr/>
          <a:lstStyle/>
          <a:p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Service Recherche</a:t>
            </a:r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</a:rPr>
              <a:t>, Partenariats </a:t>
            </a:r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</a:rPr>
              <a:t>et Innovation (SRPI)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0" id="{37C1200E-3D4A-7543-846E-734EA9CAF17D}" vid="{7797F982-CCA4-DB4D-AC08-18BFB5329DA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TEMPLATE_GOUVERNEMENT</Template>
  <TotalTime>3101</TotalTime>
  <Words>2008</Words>
  <Application>Microsoft Office PowerPoint</Application>
  <PresentationFormat>Affichage à l'écran (16:9)</PresentationFormat>
  <Paragraphs>282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Calibri</vt:lpstr>
      <vt:lpstr>Roboto</vt:lpstr>
      <vt:lpstr>Symbol</vt:lpstr>
      <vt:lpstr>Wingdings</vt:lpstr>
      <vt:lpstr>TEMPLATE_GOUVERNEMENT</vt:lpstr>
      <vt:lpstr>Présentation PowerPoint</vt:lpstr>
      <vt:lpstr>Sommaire</vt:lpstr>
      <vt:lpstr>Plan d’action 2024 (1/4)</vt:lpstr>
      <vt:lpstr>Plan d’action 2024 (2/4)</vt:lpstr>
      <vt:lpstr>Plan d’action 2024 (3/4)</vt:lpstr>
      <vt:lpstr>Plan d’action 2024 (4/4)</vt:lpstr>
      <vt:lpstr>AAPG 2024 – Instruments de financement</vt:lpstr>
      <vt:lpstr>AAPG 2024 – Axes de recherche (1/2) </vt:lpstr>
      <vt:lpstr>AAPG 2024 – Axes de recherche (2/2) </vt:lpstr>
      <vt:lpstr>AAPG 2024 - Etape 1 (pré-proposition): calendrier</vt:lpstr>
      <vt:lpstr>AAPG 2024 - Etape 1 (pré-proposition): format</vt:lpstr>
      <vt:lpstr>AAPG 2024 - Etape 1 (pré-proposition): critères d’évaluation</vt:lpstr>
      <vt:lpstr>AAPG 2024 - Etape 1 (pré-proposition): critères d’évaluation</vt:lpstr>
      <vt:lpstr>AAPG 2024 - Etape 1 (pré-proposition): critères d’évaluation</vt:lpstr>
      <vt:lpstr>AAPG 2024 - Etape 2 (proposition détaillée): calendrier</vt:lpstr>
      <vt:lpstr>AAPG 2024 - Etape 2 (proposition détaillée): Format</vt:lpstr>
      <vt:lpstr>AAPG 2024 - Etape 2 (proposition détaillée): critères d’évaluation</vt:lpstr>
      <vt:lpstr>AAPG 2024 - Etape 2 (proposition détaillée): critères d’évaluation</vt:lpstr>
      <vt:lpstr>AAPG 2024 - Etape 2 (proposition détaillée): critères d’évaluation</vt:lpstr>
      <vt:lpstr>AAPG 2024 - Etape 2 (proposition détaillée): critères d’évaluation</vt:lpstr>
      <vt:lpstr>Dans l’attente de la publication du guide de l’AàP 2024 </vt:lpstr>
      <vt:lpstr>Construction de l’espace européen de la recherche (1/2) </vt:lpstr>
      <vt:lpstr>Construction de l’espace européen de la recherche (2/2) </vt:lpstr>
      <vt:lpstr>Appui au montage du SRPI </vt:lpstr>
      <vt:lpstr>Liens </vt:lpstr>
    </vt:vector>
  </TitlesOfParts>
  <Manager>Client</Manager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>Client</dc:subject>
  <dc:creator>Karine DESMAZON</dc:creator>
  <cp:lastModifiedBy>Jeremy GRANGE</cp:lastModifiedBy>
  <cp:revision>287</cp:revision>
  <cp:lastPrinted>2022-09-09T18:49:25Z</cp:lastPrinted>
  <dcterms:created xsi:type="dcterms:W3CDTF">2020-04-15T14:49:31Z</dcterms:created>
  <dcterms:modified xsi:type="dcterms:W3CDTF">2023-07-16T01:16:03Z</dcterms:modified>
</cp:coreProperties>
</file>